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8" r:id="rId4"/>
    <p:sldId id="259" r:id="rId5"/>
    <p:sldId id="267" r:id="rId6"/>
    <p:sldId id="260" r:id="rId7"/>
    <p:sldId id="261" r:id="rId8"/>
    <p:sldId id="262" r:id="rId9"/>
    <p:sldId id="263" r:id="rId10"/>
    <p:sldId id="264" r:id="rId11"/>
    <p:sldId id="266" r:id="rId12"/>
    <p:sldId id="265"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9" d="100"/>
          <a:sy n="79" d="100"/>
        </p:scale>
        <p:origin x="-14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012F4D-37A0-4E8F-80F9-D9C7DEC64218}" type="datetimeFigureOut">
              <a:rPr lang="es-MX" smtClean="0"/>
              <a:pPr/>
              <a:t>15/03/2015</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D884B7-474F-4827-A277-0CAFFA1280E4}"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68200A-BE46-425A-96B5-5A04F1EA712D}" type="datetimeFigureOut">
              <a:rPr lang="es-MX" smtClean="0"/>
              <a:pPr/>
              <a:t>15/03/2015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B72E8F1-1742-4E77-8940-57B0342DEEAC}"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8200A-BE46-425A-96B5-5A04F1EA712D}" type="datetimeFigureOut">
              <a:rPr lang="es-MX" smtClean="0"/>
              <a:pPr/>
              <a:t>15/03/2015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2E8F1-1742-4E77-8940-57B0342DEEA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omo%20Sapiens%202%20-%20Teil%203%20von%204.fl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pintor.wmv"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La%20Primera%20pelicula%20porno.f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La%20cueva%20de%20Altamira%20-%20The%20cave%20of%20Altamira.fl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The%20Dordogne,%20France%20%20Lascaux's%20Prehistoric%20Cave%20Paintings.fl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Lascaux.fl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772400" cy="1643074"/>
          </a:xfrm>
        </p:spPr>
        <p:txBody>
          <a:bodyPr>
            <a:normAutofit/>
          </a:bodyPr>
          <a:lstStyle/>
          <a:p>
            <a:r>
              <a:rPr lang="es-MX" dirty="0" smtClean="0"/>
              <a:t>Arte Prehistórico</a:t>
            </a:r>
            <a:endParaRPr lang="es-MX" dirty="0"/>
          </a:p>
        </p:txBody>
      </p:sp>
      <p:pic>
        <p:nvPicPr>
          <p:cNvPr id="1026" name="Picture 2" descr="Representación hipotética de una ceremonia religiosa en la cueva de Lascaux. Autor desconocido">
            <a:hlinkClick r:id="rId2" action="ppaction://hlinkfile"/>
          </p:cNvPr>
          <p:cNvPicPr>
            <a:picLocks noChangeAspect="1" noChangeArrowheads="1"/>
          </p:cNvPicPr>
          <p:nvPr/>
        </p:nvPicPr>
        <p:blipFill>
          <a:blip r:embed="rId3" cstate="print"/>
          <a:srcRect/>
          <a:stretch>
            <a:fillRect/>
          </a:stretch>
        </p:blipFill>
        <p:spPr bwMode="auto">
          <a:xfrm>
            <a:off x="-32" y="1714488"/>
            <a:ext cx="9144032" cy="514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a:stretch>
            <a:fillRect/>
          </a:stretch>
        </p:blipFill>
        <p:spPr bwMode="auto">
          <a:xfrm>
            <a:off x="4286248" y="0"/>
            <a:ext cx="4857752" cy="3818591"/>
          </a:xfrm>
          <a:prstGeom prst="rect">
            <a:avLst/>
          </a:prstGeom>
          <a:noFill/>
          <a:ln w="9525">
            <a:noFill/>
            <a:miter lim="800000"/>
            <a:headEnd/>
            <a:tailEnd/>
          </a:ln>
          <a:effectLst/>
        </p:spPr>
      </p:pic>
      <p:pic>
        <p:nvPicPr>
          <p:cNvPr id="22530" name="Picture 2"/>
          <p:cNvPicPr>
            <a:picLocks noGrp="1" noChangeAspect="1" noChangeArrowheads="1"/>
          </p:cNvPicPr>
          <p:nvPr>
            <p:ph idx="1"/>
          </p:nvPr>
        </p:nvPicPr>
        <p:blipFill>
          <a:blip r:embed="rId3" cstate="print"/>
          <a:srcRect/>
          <a:stretch>
            <a:fillRect/>
          </a:stretch>
        </p:blipFill>
        <p:spPr bwMode="auto">
          <a:xfrm>
            <a:off x="-33" y="2748363"/>
            <a:ext cx="4292641" cy="4109661"/>
          </a:xfrm>
          <a:prstGeom prst="rect">
            <a:avLst/>
          </a:prstGeom>
          <a:noFill/>
          <a:ln w="9525">
            <a:noFill/>
            <a:miter lim="800000"/>
            <a:headEnd/>
            <a:tailEnd/>
          </a:ln>
          <a:effectLst/>
        </p:spPr>
      </p:pic>
      <p:sp>
        <p:nvSpPr>
          <p:cNvPr id="2" name="1 Título"/>
          <p:cNvSpPr>
            <a:spLocks noGrp="1"/>
          </p:cNvSpPr>
          <p:nvPr>
            <p:ph type="title"/>
          </p:nvPr>
        </p:nvSpPr>
        <p:spPr>
          <a:xfrm>
            <a:off x="0" y="0"/>
            <a:ext cx="3929058" cy="2714620"/>
          </a:xfrm>
        </p:spPr>
        <p:txBody>
          <a:bodyPr>
            <a:normAutofit fontScale="90000"/>
          </a:bodyPr>
          <a:lstStyle/>
          <a:p>
            <a:pPr algn="just"/>
            <a:r>
              <a:rPr lang="es-MX" i="1" dirty="0" smtClean="0"/>
              <a:t>Menhir</a:t>
            </a:r>
            <a:r>
              <a:rPr lang="es-MX" i="1" dirty="0"/>
              <a:t>: Una sola piedra clavada verticalmente en la </a:t>
            </a:r>
            <a:r>
              <a:rPr lang="es-MX" i="1" dirty="0" smtClean="0"/>
              <a:t>tierra</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4143372" cy="6858000"/>
          </a:xfrm>
        </p:spPr>
        <p:txBody>
          <a:bodyPr>
            <a:normAutofit/>
          </a:bodyPr>
          <a:lstStyle/>
          <a:p>
            <a:pPr algn="just"/>
            <a:r>
              <a:rPr lang="es-MX" sz="4800" i="1" dirty="0" smtClean="0"/>
              <a:t>Dolmen</a:t>
            </a:r>
            <a:r>
              <a:rPr lang="es-MX" sz="4800" i="1" dirty="0"/>
              <a:t>: Monumento formado por grandes piedras verticales que sostienen otras horizontales </a:t>
            </a:r>
            <a:endParaRPr lang="es-MX" sz="4800"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4143372" y="1"/>
            <a:ext cx="500066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23295" y="0"/>
            <a:ext cx="9120705" cy="6858000"/>
          </a:xfrm>
          <a:prstGeom prst="rect">
            <a:avLst/>
          </a:prstGeom>
          <a:noFill/>
          <a:ln w="9525">
            <a:noFill/>
            <a:miter lim="800000"/>
            <a:headEnd/>
            <a:tailEnd/>
          </a:ln>
          <a:effectLst/>
        </p:spPr>
      </p:pic>
      <p:sp>
        <p:nvSpPr>
          <p:cNvPr id="6" name="5 Rectángulo"/>
          <p:cNvSpPr/>
          <p:nvPr/>
        </p:nvSpPr>
        <p:spPr>
          <a:xfrm>
            <a:off x="0" y="0"/>
            <a:ext cx="9144000" cy="2554545"/>
          </a:xfrm>
          <a:prstGeom prst="rect">
            <a:avLst/>
          </a:prstGeom>
        </p:spPr>
        <p:txBody>
          <a:bodyPr wrap="square">
            <a:spAutoFit/>
          </a:bodyPr>
          <a:lstStyle/>
          <a:p>
            <a:pPr algn="just"/>
            <a:r>
              <a:rPr lang="es-MX" sz="4000" i="1" dirty="0" err="1"/>
              <a:t>Cromlech</a:t>
            </a:r>
            <a:r>
              <a:rPr lang="es-MX" sz="4000" i="1" dirty="0"/>
              <a:t>: Monumento megalítico que consiste en una serie de </a:t>
            </a:r>
            <a:r>
              <a:rPr lang="es-MX" sz="4000" i="1" dirty="0" smtClean="0"/>
              <a:t>Menhires y o </a:t>
            </a:r>
            <a:r>
              <a:rPr lang="es-MX" sz="4000" i="1" dirty="0" err="1" smtClean="0"/>
              <a:t>dolmenes</a:t>
            </a:r>
            <a:r>
              <a:rPr lang="es-MX" sz="4000" i="1" dirty="0" smtClean="0"/>
              <a:t> </a:t>
            </a:r>
            <a:r>
              <a:rPr lang="es-MX" sz="4000" i="1" dirty="0"/>
              <a:t>formando un circulo. Uno de los más famosos es el </a:t>
            </a:r>
            <a:r>
              <a:rPr lang="es-MX" sz="4000" i="1" dirty="0" err="1" smtClean="0"/>
              <a:t>Cromlech</a:t>
            </a:r>
            <a:r>
              <a:rPr lang="es-MX" sz="4000" i="1" dirty="0" smtClean="0"/>
              <a:t> de </a:t>
            </a:r>
            <a:r>
              <a:rPr lang="es-MX" sz="4000" i="1" dirty="0" err="1" smtClean="0"/>
              <a:t>Stonehenge</a:t>
            </a:r>
            <a:endParaRPr lang="es-MX"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esert Landscape.jpg"/>
          <p:cNvPicPr>
            <a:picLocks noChangeAspect="1"/>
          </p:cNvPicPr>
          <p:nvPr/>
        </p:nvPicPr>
        <p:blipFill>
          <a:blip r:embed="rId2" cstate="print"/>
          <a:stretch>
            <a:fillRect/>
          </a:stretch>
        </p:blipFill>
        <p:spPr>
          <a:xfrm>
            <a:off x="0" y="-1"/>
            <a:ext cx="9143999" cy="6857999"/>
          </a:xfrm>
          <a:prstGeom prst="rect">
            <a:avLst/>
          </a:prstGeom>
        </p:spPr>
      </p:pic>
      <p:sp>
        <p:nvSpPr>
          <p:cNvPr id="4" name="3 Rectángulo">
            <a:hlinkClick r:id="rId3" action="ppaction://hlinkfile"/>
          </p:cNvPr>
          <p:cNvSpPr/>
          <p:nvPr/>
        </p:nvSpPr>
        <p:spPr>
          <a:xfrm>
            <a:off x="3563888" y="1988840"/>
            <a:ext cx="2232248" cy="1569660"/>
          </a:xfrm>
          <a:prstGeom prst="rect">
            <a:avLst/>
          </a:prstGeom>
          <a:noFill/>
        </p:spPr>
        <p:txBody>
          <a:bodyPr wrap="square" lIns="91440" tIns="45720" rIns="91440" bIns="45720">
            <a:spAutoFit/>
          </a:bodyPr>
          <a:lstStyle/>
          <a:p>
            <a:pPr algn="ctr"/>
            <a:r>
              <a:rPr lang="es-ES" sz="9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5857884" cy="6858000"/>
          </a:xfrm>
        </p:spPr>
        <p:txBody>
          <a:bodyPr>
            <a:normAutofit fontScale="77500" lnSpcReduction="20000"/>
          </a:bodyPr>
          <a:lstStyle/>
          <a:p>
            <a:pPr algn="just">
              <a:buNone/>
            </a:pPr>
            <a:r>
              <a:rPr lang="es-MX" b="1" dirty="0"/>
              <a:t>El artista prehistórico no tuvo la intención de 'agradar' sino de 'evocar' mediante el dibujo o relieve. El arte era un auxiliar mágico del hombre para relacionarse con las fuerzas invisibles. </a:t>
            </a:r>
          </a:p>
          <a:p>
            <a:pPr algn="just">
              <a:buNone/>
            </a:pPr>
            <a:r>
              <a:rPr lang="es-MX" b="1" dirty="0"/>
              <a:t>Las imágenes artísticas más antiguas encontradas hasta la fecha tienen una antigüedad de unos 30.000 años. Según los conocimientos actuales no existen pruebas de que los </a:t>
            </a:r>
            <a:r>
              <a:rPr lang="es-MX" b="1" dirty="0" err="1"/>
              <a:t>neanderthales</a:t>
            </a:r>
            <a:r>
              <a:rPr lang="es-MX" b="1" dirty="0"/>
              <a:t> expresaran sus ideas con el arte.  </a:t>
            </a:r>
          </a:p>
          <a:p>
            <a:pPr algn="just">
              <a:buNone/>
            </a:pPr>
            <a:r>
              <a:rPr lang="es-MX" b="1" dirty="0"/>
              <a:t>La mayoría de los expertos opinan que el arte prehistórico es una expresión cargada de religiosidad y simbolismo, que no nace por puro goce estético o creativo, sino como consecuencia de determinadas prácticas rituales. El arte sería así un recurso para intervenir en el medio en el que vivían, un vehículo para escapar de la propia impotencia ante un mundo complejo y peligroso. </a:t>
            </a:r>
          </a:p>
          <a:p>
            <a:pPr algn="just"/>
            <a:endParaRPr lang="es-MX" b="1" dirty="0"/>
          </a:p>
        </p:txBody>
      </p:sp>
      <p:pic>
        <p:nvPicPr>
          <p:cNvPr id="4" name="3 Imagen" descr="Venus de Galgenberg (Krems - Austria). La actitud de esta mujer parece decir que está bailando."/>
          <p:cNvPicPr/>
          <p:nvPr/>
        </p:nvPicPr>
        <p:blipFill>
          <a:blip r:embed="rId2" cstate="print"/>
          <a:srcRect/>
          <a:stretch>
            <a:fillRect/>
          </a:stretch>
        </p:blipFill>
        <p:spPr bwMode="auto">
          <a:xfrm>
            <a:off x="5929322" y="0"/>
            <a:ext cx="321467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5000628" cy="6858000"/>
          </a:xfrm>
        </p:spPr>
        <p:txBody>
          <a:bodyPr>
            <a:normAutofit fontScale="92500"/>
          </a:bodyPr>
          <a:lstStyle/>
          <a:p>
            <a:pPr algn="just"/>
            <a:r>
              <a:rPr lang="es-MX" b="1" dirty="0"/>
              <a:t>Paleolítico </a:t>
            </a:r>
          </a:p>
          <a:p>
            <a:pPr algn="just">
              <a:buNone/>
            </a:pPr>
            <a:r>
              <a:rPr lang="es-MX" b="1" dirty="0"/>
              <a:t>En el paleolítico </a:t>
            </a:r>
            <a:r>
              <a:rPr lang="es-MX" b="1" dirty="0" smtClean="0"/>
              <a:t>se encuentran </a:t>
            </a:r>
            <a:r>
              <a:rPr lang="es-MX" b="1" dirty="0"/>
              <a:t>varios objetos de supervivencia, hachas, puntas de flecha... pero también se encuentran objetos puramente artísticos como las </a:t>
            </a:r>
            <a:r>
              <a:rPr lang="es-MX" b="1" dirty="0" err="1"/>
              <a:t>venus</a:t>
            </a:r>
            <a:r>
              <a:rPr lang="es-MX" b="1" dirty="0"/>
              <a:t> prehistóricas o </a:t>
            </a:r>
            <a:r>
              <a:rPr lang="es-MX" b="1" dirty="0" err="1"/>
              <a:t>estatopígias</a:t>
            </a:r>
            <a:r>
              <a:rPr lang="es-MX" b="1" dirty="0" smtClean="0"/>
              <a:t>.</a:t>
            </a:r>
            <a:r>
              <a:rPr lang="es-MX" b="1" dirty="0"/>
              <a:t/>
            </a:r>
            <a:br>
              <a:rPr lang="es-MX" b="1" dirty="0"/>
            </a:br>
            <a:r>
              <a:rPr lang="es-MX" b="1" dirty="0"/>
              <a:t>La más famosa de estas "</a:t>
            </a:r>
            <a:r>
              <a:rPr lang="es-MX" b="1" dirty="0" err="1"/>
              <a:t>venus</a:t>
            </a:r>
            <a:r>
              <a:rPr lang="es-MX" b="1" dirty="0"/>
              <a:t>" es la de </a:t>
            </a:r>
            <a:r>
              <a:rPr lang="es-MX" b="1" dirty="0" err="1"/>
              <a:t>willendorf</a:t>
            </a:r>
            <a:r>
              <a:rPr lang="es-MX" b="1" dirty="0"/>
              <a:t> (Alemania) También cabe citar la </a:t>
            </a:r>
            <a:r>
              <a:rPr lang="es-MX" b="1" dirty="0" err="1"/>
              <a:t>venus</a:t>
            </a:r>
            <a:r>
              <a:rPr lang="es-MX" b="1" dirty="0"/>
              <a:t> de </a:t>
            </a:r>
            <a:r>
              <a:rPr lang="es-MX" b="1" dirty="0" err="1"/>
              <a:t>lespugne</a:t>
            </a:r>
            <a:r>
              <a:rPr lang="es-MX" b="1" dirty="0"/>
              <a:t> (Francia).</a:t>
            </a:r>
          </a:p>
          <a:p>
            <a:pPr algn="just"/>
            <a:endParaRPr lang="es-MX" b="1" dirty="0"/>
          </a:p>
        </p:txBody>
      </p:sp>
      <p:pic>
        <p:nvPicPr>
          <p:cNvPr id="2050" name="Picture 2" descr="arte_p2">
            <a:hlinkClick r:id="rId2" action="ppaction://hlinkfile"/>
          </p:cNvPr>
          <p:cNvPicPr>
            <a:picLocks noChangeAspect="1" noChangeArrowheads="1"/>
          </p:cNvPicPr>
          <p:nvPr/>
        </p:nvPicPr>
        <p:blipFill>
          <a:blip r:embed="rId3" cstate="print"/>
          <a:srcRect/>
          <a:stretch>
            <a:fillRect/>
          </a:stretch>
        </p:blipFill>
        <p:spPr bwMode="auto">
          <a:xfrm>
            <a:off x="5430314" y="0"/>
            <a:ext cx="371371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068960"/>
          </a:xfrm>
        </p:spPr>
        <p:txBody>
          <a:bodyPr>
            <a:normAutofit/>
          </a:bodyPr>
          <a:lstStyle/>
          <a:p>
            <a:pPr algn="just"/>
            <a:r>
              <a:rPr lang="es-MX" dirty="0"/>
              <a:t>En cuanto a pintura nos encontramos con dos escuelas fundamentales la cantábrica y la levantina. En la cantábrica tenemos como ejemplo </a:t>
            </a:r>
            <a:r>
              <a:rPr lang="es-MX" dirty="0" smtClean="0"/>
              <a:t>las cuevas de Altamira y </a:t>
            </a:r>
            <a:r>
              <a:rPr lang="es-MX" dirty="0"/>
              <a:t>las </a:t>
            </a:r>
            <a:r>
              <a:rPr lang="es-MX" dirty="0" smtClean="0"/>
              <a:t>de </a:t>
            </a:r>
            <a:r>
              <a:rPr lang="es-MX" dirty="0" err="1" smtClean="0"/>
              <a:t>Lascaux</a:t>
            </a:r>
            <a:r>
              <a:rPr lang="es-MX" dirty="0" smtClean="0"/>
              <a:t>. Una </a:t>
            </a:r>
            <a:r>
              <a:rPr lang="es-MX" dirty="0"/>
              <a:t>de las imágenes de la sala de los toros en las cuevas de </a:t>
            </a:r>
            <a:r>
              <a:rPr lang="es-MX" dirty="0" err="1"/>
              <a:t>L</a:t>
            </a:r>
            <a:r>
              <a:rPr lang="es-MX" dirty="0" err="1" smtClean="0"/>
              <a:t>ascaux</a:t>
            </a:r>
            <a:r>
              <a:rPr lang="es-MX" dirty="0" smtClean="0"/>
              <a:t> </a:t>
            </a:r>
            <a:r>
              <a:rPr lang="es-MX" dirty="0"/>
              <a:t>(Francia</a:t>
            </a:r>
            <a:r>
              <a:rPr lang="es-MX" dirty="0" smtClean="0"/>
              <a:t>).  </a:t>
            </a:r>
            <a:endParaRPr lang="es-MX" dirty="0"/>
          </a:p>
        </p:txBody>
      </p:sp>
      <p:pic>
        <p:nvPicPr>
          <p:cNvPr id="3074" name="Picture 2" descr="arte_p1">
            <a:hlinkClick r:id="rId2" action="ppaction://hlinkfile"/>
          </p:cNvPr>
          <p:cNvPicPr>
            <a:picLocks noChangeAspect="1" noChangeArrowheads="1"/>
          </p:cNvPicPr>
          <p:nvPr/>
        </p:nvPicPr>
        <p:blipFill>
          <a:blip r:embed="rId3" cstate="print"/>
          <a:srcRect/>
          <a:stretch>
            <a:fillRect/>
          </a:stretch>
        </p:blipFill>
        <p:spPr bwMode="auto">
          <a:xfrm>
            <a:off x="35496" y="3312345"/>
            <a:ext cx="5357850" cy="3501031"/>
          </a:xfrm>
          <a:prstGeom prst="rect">
            <a:avLst/>
          </a:prstGeom>
          <a:noFill/>
          <a:ln w="9525">
            <a:noFill/>
            <a:miter lim="800000"/>
            <a:headEnd/>
            <a:tailEnd/>
          </a:ln>
        </p:spPr>
      </p:pic>
      <p:sp>
        <p:nvSpPr>
          <p:cNvPr id="3075" name="Rectangle 3"/>
          <p:cNvSpPr>
            <a:spLocks noChangeArrowheads="1"/>
          </p:cNvSpPr>
          <p:nvPr/>
        </p:nvSpPr>
        <p:spPr bwMode="auto">
          <a:xfrm>
            <a:off x="5357818" y="2714620"/>
            <a:ext cx="378618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dice que las pinturas del paleolítico tenían un carácter mágico. La pintura de la escuela cantábrica se efectúa en las zonas mas profundas de las cuevas fundamentalmente en techos y paredes y datan del Paleolítico Superior (35.000-8000 a. C).</a:t>
            </a:r>
            <a:endParaRPr kumimoji="0" lang="es-MX" sz="240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7384"/>
            <a:ext cx="9144000" cy="6617196"/>
          </a:xfrm>
          <a:prstGeom prst="rect">
            <a:avLst/>
          </a:prstGeom>
        </p:spPr>
        <p:txBody>
          <a:bodyPr wrap="square">
            <a:spAutoFit/>
          </a:bodyPr>
          <a:lstStyle/>
          <a:p>
            <a:pPr algn="ctr"/>
            <a:r>
              <a:rPr lang="es-MX" sz="4000" b="1" dirty="0" smtClean="0"/>
              <a:t>Altamira</a:t>
            </a:r>
          </a:p>
          <a:p>
            <a:pPr algn="just"/>
            <a:r>
              <a:rPr lang="es-MX" sz="2400" b="1" dirty="0" smtClean="0"/>
              <a:t>Modesto Cubillas descubrió las cuevas en 1868, pero fue Marcelino Sanz de </a:t>
            </a:r>
            <a:r>
              <a:rPr lang="es-MX" sz="2400" b="1" dirty="0" err="1" smtClean="0"/>
              <a:t>Sautuola</a:t>
            </a:r>
            <a:r>
              <a:rPr lang="es-MX" sz="2400" b="1" dirty="0" smtClean="0"/>
              <a:t> el que publicaría un articulo mencionando este descubrimiento. Las pinturas de Altamira, descubiertas por María Faustina Sanz Rivarola, su hija pequeña, fueron halladas cuando seguía a su perro, que se coló en la cavidad. Fueron el primer conjunto pictórico prehistórico de gran extensión conocido en el momento. Tal descubrimiento determina que el estudio de la cueva y su reconocimiento levantó toda una polémica respecto a los planteamientos aceptados en la ciencia prehistórica del momento.</a:t>
            </a:r>
          </a:p>
          <a:p>
            <a:pPr algn="just"/>
            <a:r>
              <a:rPr lang="es-MX" sz="2400" b="1" dirty="0" smtClean="0"/>
              <a:t>El realismo de sus escenas provocó, al principio, un debate en torno a su autenticidad. Su reconocimiento como una obra artística realizada por hombres del Paleolítico supone un largo proceso en el que, también, se van a ir definiendo los estudios sobre la Prehistoria.</a:t>
            </a:r>
          </a:p>
          <a:p>
            <a:pPr algn="just"/>
            <a:r>
              <a:rPr lang="es-MX" sz="2400" b="1" dirty="0" smtClean="0"/>
              <a:t>Su primer defensor fue el propio Marcelino Sanz de </a:t>
            </a:r>
            <a:r>
              <a:rPr lang="es-MX" sz="2400" b="1" dirty="0" err="1" smtClean="0"/>
              <a:t>Sautuola</a:t>
            </a:r>
            <a:r>
              <a:rPr lang="es-MX" sz="2400" b="1" dirty="0" smtClean="0"/>
              <a:t>. Su valor será avalado por los frecuentes hallazgos de otras piezas de arte mueble similares en numerosas cuevas de Europa. </a:t>
            </a:r>
            <a:endParaRPr lang="es-MX"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4572000" cy="6858000"/>
          </a:xfrm>
        </p:spPr>
        <p:txBody>
          <a:bodyPr>
            <a:normAutofit fontScale="85000" lnSpcReduction="20000"/>
          </a:bodyPr>
          <a:lstStyle/>
          <a:p>
            <a:pPr algn="just">
              <a:buNone/>
            </a:pPr>
            <a:r>
              <a:rPr lang="es-MX" b="1" dirty="0"/>
              <a:t>La pintura de la </a:t>
            </a:r>
            <a:r>
              <a:rPr lang="es-MX" b="1" dirty="0" smtClean="0"/>
              <a:t>escuela cantábrica </a:t>
            </a:r>
            <a:r>
              <a:rPr lang="es-MX" b="1" dirty="0"/>
              <a:t>es policroma. Predomina en ella el rojo ocre y los colores tierra además del negro procedente de carbón de madera. Los pigmentos solían mezclarse con grasa o con sangre para penetrar bien en los poros de las paredes. En el periodo magdaleniense el arte se hace más elaborado buscando volumen tanto en la elección de la superficie de la roca (que contribuyera a la sensación de volumen de la pintura) como en el degradado de la pintura para lograr tal efecto.</a:t>
            </a:r>
          </a:p>
          <a:p>
            <a:pPr algn="just"/>
            <a:endParaRPr lang="es-MX" b="1" dirty="0"/>
          </a:p>
        </p:txBody>
      </p:sp>
      <p:pic>
        <p:nvPicPr>
          <p:cNvPr id="17410" name="Picture 2" descr="Bisonte">
            <a:hlinkClick r:id="rId2" action="ppaction://hlinkfile"/>
          </p:cNvPr>
          <p:cNvPicPr>
            <a:picLocks noChangeAspect="1" noChangeArrowheads="1"/>
          </p:cNvPicPr>
          <p:nvPr/>
        </p:nvPicPr>
        <p:blipFill>
          <a:blip r:embed="rId3" cstate="print"/>
          <a:srcRect/>
          <a:stretch>
            <a:fillRect/>
          </a:stretch>
        </p:blipFill>
        <p:spPr bwMode="auto">
          <a:xfrm>
            <a:off x="4512953" y="692696"/>
            <a:ext cx="4631047" cy="5715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4714876" cy="6858000"/>
          </a:xfrm>
        </p:spPr>
        <p:txBody>
          <a:bodyPr>
            <a:normAutofit fontScale="85000" lnSpcReduction="20000"/>
          </a:bodyPr>
          <a:lstStyle/>
          <a:p>
            <a:pPr algn="just">
              <a:buNone/>
            </a:pPr>
            <a:r>
              <a:rPr lang="es-MX" dirty="0"/>
              <a:t>La representación es generalmente de perfil absoluto o relativo, destacando la denominada perspectiva torcida (cuernos y patas vistos de frente y la silueta de perfil). La composición no existe, cada figura vaga en el espacio, unas contrapuestas a otras, superpuestas y en diferentes posturas, hecho por el que algunos investigadores deducen que no tiene sentido narrativo, sino ritual. La temática de estas pinturas eran principalmente animales; bisontes, caballos, jabalíes, venados y algunas figuras humanas.</a:t>
            </a:r>
          </a:p>
          <a:p>
            <a:pPr algn="just"/>
            <a:endParaRPr lang="es-MX" dirty="0"/>
          </a:p>
        </p:txBody>
      </p:sp>
      <p:pic>
        <p:nvPicPr>
          <p:cNvPr id="18434" name="Picture 2">
            <a:hlinkClick r:id="rId2" action="ppaction://hlinkfile"/>
          </p:cNvPr>
          <p:cNvPicPr>
            <a:picLocks noChangeAspect="1" noChangeArrowheads="1"/>
          </p:cNvPicPr>
          <p:nvPr/>
        </p:nvPicPr>
        <p:blipFill>
          <a:blip r:embed="rId3" cstate="print"/>
          <a:srcRect/>
          <a:stretch>
            <a:fillRect/>
          </a:stretch>
        </p:blipFill>
        <p:spPr bwMode="auto">
          <a:xfrm>
            <a:off x="4686300" y="928694"/>
            <a:ext cx="4457700" cy="5000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3259"/>
            <a:ext cx="9144000" cy="6871260"/>
          </a:xfrm>
          <a:prstGeom prst="rect">
            <a:avLst/>
          </a:prstGeom>
          <a:noFill/>
          <a:ln w="9525">
            <a:noFill/>
            <a:miter lim="800000"/>
            <a:headEnd/>
            <a:tailEnd/>
          </a:ln>
          <a:effectLst/>
        </p:spPr>
      </p:pic>
      <p:sp>
        <p:nvSpPr>
          <p:cNvPr id="3" name="2 Marcador de contenido"/>
          <p:cNvSpPr>
            <a:spLocks noGrp="1"/>
          </p:cNvSpPr>
          <p:nvPr>
            <p:ph idx="1"/>
          </p:nvPr>
        </p:nvSpPr>
        <p:spPr>
          <a:xfrm>
            <a:off x="0" y="0"/>
            <a:ext cx="9144000" cy="6858000"/>
          </a:xfrm>
        </p:spPr>
        <p:txBody>
          <a:bodyPr>
            <a:normAutofit lnSpcReduction="10000"/>
          </a:bodyPr>
          <a:lstStyle/>
          <a:p>
            <a:pPr algn="just"/>
            <a:r>
              <a:rPr lang="es-MX" b="1" dirty="0" smtClean="0">
                <a:solidFill>
                  <a:schemeClr val="bg1"/>
                </a:solidFill>
              </a:rPr>
              <a:t>La pintura de la escuela levantina en el periodo cuaternario se diferencia de la cantábrica en que  no está tan oculta en las cuevas sino en abrigos rocosos abiertos al exterior, la escala empleada es menor y la figura humana aparece perfectamente definida y ocupa un papel mas importante dando lugar a escenas de caza o de danzas rituales, desfiles etc. Una serie de escenas que narran la vida cotidiana. La técnica levantina tiende más a la monocromía y se hace uso particularmente del rojo y negro y el estilo es más esquemático. Este estilo esquemático se va acentuando durante el periodo Neolítico y las formas naturales terminan casi convertidas en signos. </a:t>
            </a:r>
          </a:p>
          <a:p>
            <a:pPr algn="just"/>
            <a:endParaRPr lang="es-MX"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4"/>
            <a:ext cx="9144000" cy="725470"/>
          </a:xfrm>
        </p:spPr>
        <p:txBody>
          <a:bodyPr>
            <a:normAutofit fontScale="90000"/>
          </a:bodyPr>
          <a:lstStyle/>
          <a:p>
            <a:r>
              <a:rPr lang="es-MX" dirty="0"/>
              <a:t>Neolítico </a:t>
            </a:r>
          </a:p>
        </p:txBody>
      </p:sp>
      <p:sp>
        <p:nvSpPr>
          <p:cNvPr id="3" name="2 Marcador de contenido"/>
          <p:cNvSpPr>
            <a:spLocks noGrp="1"/>
          </p:cNvSpPr>
          <p:nvPr>
            <p:ph idx="1"/>
          </p:nvPr>
        </p:nvSpPr>
        <p:spPr>
          <a:xfrm>
            <a:off x="0" y="714356"/>
            <a:ext cx="9001156" cy="2714644"/>
          </a:xfrm>
        </p:spPr>
        <p:txBody>
          <a:bodyPr>
            <a:normAutofit fontScale="92500" lnSpcReduction="20000"/>
          </a:bodyPr>
          <a:lstStyle/>
          <a:p>
            <a:pPr algn="just"/>
            <a:r>
              <a:rPr lang="es-MX" b="1" dirty="0"/>
              <a:t>El Neolítico está comprendido entre los años </a:t>
            </a:r>
            <a:r>
              <a:rPr lang="es-MX" b="1" i="1" dirty="0"/>
              <a:t>5000 y el 2500 a. de C. El hombre se hizo sedentario, domesticó animales y cultivó la tierra. Abandonó las cuevas y comenzó a instalarse en poblados. En esta época aparece la cultura megalítica. Normalmente estos monumentos megalíticos eran tumbas y se suelen clasificar </a:t>
            </a:r>
            <a:r>
              <a:rPr lang="es-MX" b="1" i="1" dirty="0" smtClean="0"/>
              <a:t>como: </a:t>
            </a:r>
            <a:endParaRPr lang="es-MX" b="1" dirty="0"/>
          </a:p>
        </p:txBody>
      </p:sp>
      <p:pic>
        <p:nvPicPr>
          <p:cNvPr id="20482" name="Picture 2"/>
          <p:cNvPicPr>
            <a:picLocks noChangeAspect="1" noChangeArrowheads="1"/>
          </p:cNvPicPr>
          <p:nvPr/>
        </p:nvPicPr>
        <p:blipFill>
          <a:blip r:embed="rId2" cstate="print"/>
          <a:srcRect/>
          <a:stretch>
            <a:fillRect/>
          </a:stretch>
        </p:blipFill>
        <p:spPr bwMode="auto">
          <a:xfrm>
            <a:off x="3890851" y="3000372"/>
            <a:ext cx="5253181" cy="3857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725</Words>
  <Application>Microsoft Office PowerPoint</Application>
  <PresentationFormat>Presentación en pantalla (4:3)</PresentationFormat>
  <Paragraphs>21</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Arte Prehistórico</vt:lpstr>
      <vt:lpstr>Diapositiva 2</vt:lpstr>
      <vt:lpstr>Diapositiva 3</vt:lpstr>
      <vt:lpstr>Diapositiva 4</vt:lpstr>
      <vt:lpstr>Diapositiva 5</vt:lpstr>
      <vt:lpstr>Diapositiva 6</vt:lpstr>
      <vt:lpstr>Diapositiva 7</vt:lpstr>
      <vt:lpstr>Diapositiva 8</vt:lpstr>
      <vt:lpstr>Neolítico </vt:lpstr>
      <vt:lpstr>Menhir: Una sola piedra clavada verticalmente en la tierra</vt:lpstr>
      <vt:lpstr>Dolmen: Monumento formado por grandes piedras verticales que sostienen otras horizontales </vt:lpstr>
      <vt:lpstr>Diapositiva 12</vt:lpstr>
      <vt:lpstr>Diapositiva 13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 Prehistórico</dc:title>
  <dc:creator>Oscar Espinosa Trejo</dc:creator>
  <cp:lastModifiedBy>Oscar</cp:lastModifiedBy>
  <cp:revision>30</cp:revision>
  <dcterms:created xsi:type="dcterms:W3CDTF">2008-02-18T05:59:06Z</dcterms:created>
  <dcterms:modified xsi:type="dcterms:W3CDTF">2015-03-15T23:42:53Z</dcterms:modified>
</cp:coreProperties>
</file>